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18"/>
  </p:notesMasterIdLst>
  <p:handoutMasterIdLst>
    <p:handoutMasterId r:id="rId19"/>
  </p:handoutMasterIdLst>
  <p:sldIdLst>
    <p:sldId id="256" r:id="rId5"/>
    <p:sldId id="292" r:id="rId6"/>
    <p:sldId id="266" r:id="rId7"/>
    <p:sldId id="293" r:id="rId8"/>
    <p:sldId id="295" r:id="rId9"/>
    <p:sldId id="283" r:id="rId10"/>
    <p:sldId id="297" r:id="rId11"/>
    <p:sldId id="300" r:id="rId12"/>
    <p:sldId id="298" r:id="rId13"/>
    <p:sldId id="299" r:id="rId14"/>
    <p:sldId id="301" r:id="rId15"/>
    <p:sldId id="287" r:id="rId16"/>
    <p:sldId id="29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388" autoAdjust="0"/>
  </p:normalViewPr>
  <p:slideViewPr>
    <p:cSldViewPr snapToGrid="0" showGuides="1">
      <p:cViewPr varScale="1">
        <p:scale>
          <a:sx n="105" d="100"/>
          <a:sy n="105" d="100"/>
        </p:scale>
        <p:origin x="834" y="114"/>
      </p:cViewPr>
      <p:guideLst/>
    </p:cSldViewPr>
  </p:slideViewPr>
  <p:outlineViewPr>
    <p:cViewPr>
      <p:scale>
        <a:sx n="33" d="100"/>
        <a:sy n="33" d="100"/>
      </p:scale>
      <p:origin x="0" y="-4982"/>
    </p:cViewPr>
  </p:outlineViewPr>
  <p:notesTextViewPr>
    <p:cViewPr>
      <p:scale>
        <a:sx n="1" d="1"/>
        <a:sy n="1" d="1"/>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5/9/2024</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jpg>
</file>

<file path=ppt/media/image14.jp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5/9/2024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3118321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42142697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12</a:t>
            </a:fld>
            <a:endParaRPr lang="en-US" dirty="0"/>
          </a:p>
        </p:txBody>
      </p:sp>
    </p:spTree>
    <p:extLst>
      <p:ext uri="{BB962C8B-B14F-4D97-AF65-F5344CB8AC3E}">
        <p14:creationId xmlns:p14="http://schemas.microsoft.com/office/powerpoint/2010/main" val="11748038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11934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3946574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990704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1039793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1657027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3848205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8</a:t>
            </a:fld>
            <a:endParaRPr lang="en-US" dirty="0"/>
          </a:p>
        </p:txBody>
      </p:sp>
    </p:spTree>
    <p:extLst>
      <p:ext uri="{BB962C8B-B14F-4D97-AF65-F5344CB8AC3E}">
        <p14:creationId xmlns:p14="http://schemas.microsoft.com/office/powerpoint/2010/main" val="558433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3974648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66615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87330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398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2228195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3417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hasCustomPrompt="1"/>
          </p:nvPr>
        </p:nvSpPr>
        <p:spPr>
          <a:xfrm>
            <a:off x="449580" y="4423702"/>
            <a:ext cx="11292839" cy="1550378"/>
          </a:xfrm>
        </p:spPr>
        <p:txBody>
          <a:bodyPr>
            <a:noAutofit/>
          </a:bodyPr>
          <a:lstStyle>
            <a:lvl1pPr algn="ctr">
              <a:defRPr/>
            </a:lvl1pPr>
          </a:lstStyle>
          <a:p>
            <a:r>
              <a:rPr lang="en-US" dirty="0"/>
              <a:t>Click to add title</a:t>
            </a:r>
          </a:p>
        </p:txBody>
      </p:sp>
      <p:sp>
        <p:nvSpPr>
          <p:cNvPr id="3" name="Picture Placeholder 2">
            <a:extLst>
              <a:ext uri="{FF2B5EF4-FFF2-40B4-BE49-F238E27FC236}">
                <a16:creationId xmlns:a16="http://schemas.microsoft.com/office/drawing/2014/main" id="{D528BC27-38F1-47F3-EC35-7DD8B88A7533}"/>
              </a:ext>
            </a:extLst>
          </p:cNvPr>
          <p:cNvSpPr>
            <a:spLocks noGrp="1"/>
          </p:cNvSpPr>
          <p:nvPr>
            <p:ph type="pic" sz="quarter" idx="13" hasCustomPrompt="1"/>
          </p:nvPr>
        </p:nvSpPr>
        <p:spPr>
          <a:xfrm>
            <a:off x="449580" y="705104"/>
            <a:ext cx="11292840" cy="3643376"/>
          </a:xfrm>
          <a:custGeom>
            <a:avLst/>
            <a:gdLst>
              <a:gd name="connsiteX0" fmla="*/ 7593576 w 11292840"/>
              <a:gd name="connsiteY0" fmla="*/ 0 h 3643376"/>
              <a:gd name="connsiteX1" fmla="*/ 11292840 w 11292840"/>
              <a:gd name="connsiteY1" fmla="*/ 0 h 3643376"/>
              <a:gd name="connsiteX2" fmla="*/ 11292840 w 11292840"/>
              <a:gd name="connsiteY2" fmla="*/ 3643376 h 3643376"/>
              <a:gd name="connsiteX3" fmla="*/ 7593576 w 11292840"/>
              <a:gd name="connsiteY3" fmla="*/ 3643376 h 3643376"/>
              <a:gd name="connsiteX4" fmla="*/ 0 w 11292840"/>
              <a:gd name="connsiteY4" fmla="*/ 0 h 3643376"/>
              <a:gd name="connsiteX5" fmla="*/ 7489667 w 11292840"/>
              <a:gd name="connsiteY5" fmla="*/ 0 h 3643376"/>
              <a:gd name="connsiteX6" fmla="*/ 7489667 w 11292840"/>
              <a:gd name="connsiteY6" fmla="*/ 3643376 h 3643376"/>
              <a:gd name="connsiteX7" fmla="*/ 0 w 11292840"/>
              <a:gd name="connsiteY7" fmla="*/ 3643376 h 36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2840" h="3643376">
                <a:moveTo>
                  <a:pt x="7593576" y="0"/>
                </a:moveTo>
                <a:lnTo>
                  <a:pt x="11292840" y="0"/>
                </a:lnTo>
                <a:lnTo>
                  <a:pt x="11292840" y="3643376"/>
                </a:lnTo>
                <a:lnTo>
                  <a:pt x="7593576" y="3643376"/>
                </a:lnTo>
                <a:close/>
                <a:moveTo>
                  <a:pt x="0" y="0"/>
                </a:moveTo>
                <a:lnTo>
                  <a:pt x="7489667" y="0"/>
                </a:lnTo>
                <a:lnTo>
                  <a:pt x="7489667" y="3643376"/>
                </a:lnTo>
                <a:lnTo>
                  <a:pt x="0" y="3643376"/>
                </a:lnTo>
                <a:close/>
              </a:path>
            </a:pathLst>
          </a:custGeom>
          <a:solidFill>
            <a:schemeClr val="accent2"/>
          </a:solidFill>
        </p:spPr>
        <p:txBody>
          <a:bodyPr wrap="square" anchor="t">
            <a:noAutofit/>
          </a:bodyPr>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Tree>
    <p:extLst>
      <p:ext uri="{BB962C8B-B14F-4D97-AF65-F5344CB8AC3E}">
        <p14:creationId xmlns:p14="http://schemas.microsoft.com/office/powerpoint/2010/main" val="625334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dirty="0"/>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r>
              <a:rPr lang="en-US"/>
              <a:t>Click icon to add picture</a:t>
            </a:r>
            <a:endParaRPr lang="en-US" dirty="0"/>
          </a:p>
        </p:txBody>
      </p:sp>
    </p:spTree>
    <p:extLst>
      <p:ext uri="{BB962C8B-B14F-4D97-AF65-F5344CB8AC3E}">
        <p14:creationId xmlns:p14="http://schemas.microsoft.com/office/powerpoint/2010/main" val="3735779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ntroduction bottom">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hasCustomPrompt="1"/>
          </p:nvPr>
        </p:nvSpPr>
        <p:spPr>
          <a:xfrm>
            <a:off x="457200" y="2878091"/>
            <a:ext cx="3729789" cy="3440485"/>
          </a:xfrm>
        </p:spPr>
        <p:txBody>
          <a:bodyPr tIns="182880" bIns="182880" anchor="ctr" anchorCtr="0">
            <a:noAutofit/>
          </a:bodyPr>
          <a:lstStyle/>
          <a:p>
            <a:r>
              <a:rPr lang="en-US" dirty="0"/>
              <a:t>Click to add title</a:t>
            </a:r>
            <a:endParaRPr lang="en-US" dirty="0">
              <a:solidFill>
                <a:schemeClr val="tx2"/>
              </a:solidFill>
            </a:endParaRPr>
          </a:p>
        </p:txBody>
      </p:sp>
      <p:sp>
        <p:nvSpPr>
          <p:cNvPr id="3" name="Picture Placeholder 2">
            <a:extLst>
              <a:ext uri="{FF2B5EF4-FFF2-40B4-BE49-F238E27FC236}">
                <a16:creationId xmlns:a16="http://schemas.microsoft.com/office/drawing/2014/main" id="{130F1D2B-CBE7-6279-2158-7A9F3B5D5C61}"/>
              </a:ext>
            </a:extLst>
          </p:cNvPr>
          <p:cNvSpPr>
            <a:spLocks noGrp="1"/>
          </p:cNvSpPr>
          <p:nvPr>
            <p:ph type="pic" sz="quarter" idx="19" hasCustomPrompt="1"/>
          </p:nvPr>
        </p:nvSpPr>
        <p:spPr>
          <a:xfrm>
            <a:off x="457200" y="670560"/>
            <a:ext cx="11267440" cy="2139696"/>
          </a:xfrm>
          <a:custGeom>
            <a:avLst/>
            <a:gdLst>
              <a:gd name="connsiteX0" fmla="*/ 3783068 w 11267440"/>
              <a:gd name="connsiteY0" fmla="*/ 0 h 2139696"/>
              <a:gd name="connsiteX1" fmla="*/ 11267440 w 11267440"/>
              <a:gd name="connsiteY1" fmla="*/ 0 h 2139696"/>
              <a:gd name="connsiteX2" fmla="*/ 11267440 w 11267440"/>
              <a:gd name="connsiteY2" fmla="*/ 2139696 h 2139696"/>
              <a:gd name="connsiteX3" fmla="*/ 3783068 w 11267440"/>
              <a:gd name="connsiteY3" fmla="*/ 2139696 h 2139696"/>
              <a:gd name="connsiteX4" fmla="*/ 0 w 11267440"/>
              <a:gd name="connsiteY4" fmla="*/ 0 h 2139696"/>
              <a:gd name="connsiteX5" fmla="*/ 3677799 w 11267440"/>
              <a:gd name="connsiteY5" fmla="*/ 0 h 2139696"/>
              <a:gd name="connsiteX6" fmla="*/ 3677799 w 11267440"/>
              <a:gd name="connsiteY6" fmla="*/ 2139696 h 2139696"/>
              <a:gd name="connsiteX7" fmla="*/ 0 w 11267440"/>
              <a:gd name="connsiteY7" fmla="*/ 2139696 h 213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40" h="2139696">
                <a:moveTo>
                  <a:pt x="3783068" y="0"/>
                </a:moveTo>
                <a:lnTo>
                  <a:pt x="11267440" y="0"/>
                </a:lnTo>
                <a:lnTo>
                  <a:pt x="11267440" y="2139696"/>
                </a:lnTo>
                <a:lnTo>
                  <a:pt x="3783068" y="2139696"/>
                </a:lnTo>
                <a:close/>
                <a:moveTo>
                  <a:pt x="0" y="0"/>
                </a:moveTo>
                <a:lnTo>
                  <a:pt x="3677799" y="0"/>
                </a:lnTo>
                <a:lnTo>
                  <a:pt x="3677799" y="2139696"/>
                </a:lnTo>
                <a:lnTo>
                  <a:pt x="0" y="213969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7" name="Content Placeholder 5">
            <a:extLst>
              <a:ext uri="{FF2B5EF4-FFF2-40B4-BE49-F238E27FC236}">
                <a16:creationId xmlns:a16="http://schemas.microsoft.com/office/drawing/2014/main" id="{135EE74D-5A60-B83C-5C2D-7B6FEA778FCB}"/>
              </a:ext>
            </a:extLst>
          </p:cNvPr>
          <p:cNvSpPr>
            <a:spLocks noGrp="1"/>
          </p:cNvSpPr>
          <p:nvPr>
            <p:ph sz="quarter" idx="4" hasCustomPrompt="1"/>
          </p:nvPr>
        </p:nvSpPr>
        <p:spPr>
          <a:xfrm>
            <a:off x="4305827" y="2878091"/>
            <a:ext cx="7418813" cy="3440485"/>
          </a:xfrm>
        </p:spPr>
        <p:txBody>
          <a:bodyPr anchor="ctr" anchorCtr="0">
            <a:normAutofit/>
          </a:bodyPr>
          <a:lstStyle>
            <a:lvl1pPr marL="283464" indent="-283464">
              <a:buFont typeface="Arial" panose="020B0604020202020204" pitchFamily="34" charset="0"/>
              <a:buChar char="•"/>
              <a:defRPr/>
            </a:lvl1pPr>
            <a:lvl2pPr marL="283464" indent="-283464">
              <a:buFont typeface="Arial" panose="020B0604020202020204" pitchFamily="34" charset="0"/>
              <a:buChar char="•"/>
              <a:defRPr/>
            </a:lvl2pPr>
            <a:lvl3pPr marL="283464" indent="-283464">
              <a:buFont typeface="Arial" panose="020B0604020202020204" pitchFamily="34" charset="0"/>
              <a:buChar char="•"/>
              <a:defRPr/>
            </a:lvl3pPr>
            <a:lvl4pPr marL="283464" indent="-283464">
              <a:buFont typeface="Arial" panose="020B0604020202020204" pitchFamily="34" charset="0"/>
              <a:buChar char="•"/>
              <a:defRPr/>
            </a:lvl4pPr>
            <a:lvl5pPr marL="283464" indent="-283464">
              <a:buFont typeface="Arial" panose="020B0604020202020204" pitchFamily="34" charset="0"/>
              <a:buChar char="•"/>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2BCF1FAD-0BAD-2574-3352-B152DF76C150}"/>
              </a:ext>
            </a:extLst>
          </p:cNvPr>
          <p:cNvSpPr>
            <a:spLocks noGrp="1"/>
          </p:cNvSpPr>
          <p:nvPr>
            <p:ph type="ftr" sz="quarter" idx="17"/>
          </p:nvPr>
        </p:nvSpPr>
        <p:spPr/>
        <p:txBody>
          <a:bodyPr/>
          <a:lstStyle/>
          <a:p>
            <a:endParaRPr lang="en-US" dirty="0"/>
          </a:p>
        </p:txBody>
      </p:sp>
      <p:sp>
        <p:nvSpPr>
          <p:cNvPr id="9" name="Date Placeholder 8">
            <a:extLst>
              <a:ext uri="{FF2B5EF4-FFF2-40B4-BE49-F238E27FC236}">
                <a16:creationId xmlns:a16="http://schemas.microsoft.com/office/drawing/2014/main" id="{EC328E41-645E-D257-FFF3-93344A8E4FA5}"/>
              </a:ext>
            </a:extLst>
          </p:cNvPr>
          <p:cNvSpPr>
            <a:spLocks noGrp="1"/>
          </p:cNvSpPr>
          <p:nvPr>
            <p:ph type="dt" sz="half" idx="16"/>
          </p:nvPr>
        </p:nvSpPr>
        <p:spPr/>
        <p:txBody>
          <a:bodyPr/>
          <a:lstStyle/>
          <a:p>
            <a:r>
              <a:rPr lang="en-US"/>
              <a:t>20XX</a:t>
            </a:r>
            <a:endParaRPr lang="en-US" dirty="0"/>
          </a:p>
        </p:txBody>
      </p:sp>
      <p:sp>
        <p:nvSpPr>
          <p:cNvPr id="14" name="Slide Number Placeholder 13">
            <a:extLst>
              <a:ext uri="{FF2B5EF4-FFF2-40B4-BE49-F238E27FC236}">
                <a16:creationId xmlns:a16="http://schemas.microsoft.com/office/drawing/2014/main" id="{DEF9E45A-6561-C074-14CE-B3B63476D221}"/>
              </a:ext>
            </a:extLst>
          </p:cNvPr>
          <p:cNvSpPr>
            <a:spLocks noGrp="1"/>
          </p:cNvSpPr>
          <p:nvPr>
            <p:ph type="sldNum" sz="quarter" idx="18"/>
          </p:nvPr>
        </p:nvSpPr>
        <p:spPr>
          <a:xfrm>
            <a:off x="10672130"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48583640"/>
      </p:ext>
    </p:extLst>
  </p:cSld>
  <p:clrMapOvr>
    <a:masterClrMapping/>
  </p:clrMapOvr>
  <p:extLst>
    <p:ext uri="{DCECCB84-F9BA-43D5-87BE-67443E8EF086}">
      <p15:sldGuideLst xmlns:p15="http://schemas.microsoft.com/office/powerpoint/2012/main">
        <p15:guide id="1" orient="horz">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296853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0526336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r>
              <a:rPr lang="en-US" noProof="0"/>
              <a:t>Click to edit Master title style</a:t>
            </a:r>
            <a:endParaRPr lang="en-US" noProof="0" dirty="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dirty="0"/>
              <a:t>Click to add text </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dirty="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endParaRPr lang="en-US" noProof="0" dirty="0"/>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dirty="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3289231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95753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489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861492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49155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97532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201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98907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5864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E457D222-120F-E222-DE7E-B44B0BC1863F}"/>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9DF259B-1168-B954-21F8-A08A3C462F3C}"/>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B5A595C-AA3A-9D82-01BB-7810CE5F7A5E}"/>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178CB63-8F78-566B-8120-9DC73FB7B23B}"/>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091055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8" r:id="rId18"/>
    <p:sldLayoutId id="2147483822" r:id="rId19"/>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p:txBody>
          <a:bodyPr/>
          <a:lstStyle/>
          <a:p>
            <a:r>
              <a:rPr lang="en-US" dirty="0"/>
              <a:t>COVID-19 Time series analysis</a:t>
            </a:r>
            <a:br>
              <a:rPr lang="en-US" dirty="0"/>
            </a:br>
            <a:endParaRPr lang="en-US" dirty="0"/>
          </a:p>
        </p:txBody>
      </p:sp>
      <p:pic>
        <p:nvPicPr>
          <p:cNvPr id="10" name="Picture Placeholder 9" descr="A stethoscope on a clipboard">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rotWithShape="1">
          <a:blip r:embed="rId3"/>
          <a:srcRect t="28164" b="28164"/>
          <a:stretch/>
        </p:blipFill>
        <p:spPr/>
      </p:pic>
    </p:spTree>
    <p:extLst>
      <p:ext uri="{BB962C8B-B14F-4D97-AF65-F5344CB8AC3E}">
        <p14:creationId xmlns:p14="http://schemas.microsoft.com/office/powerpoint/2010/main" val="1039759085"/>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Seasonal decomposition</a:t>
            </a:r>
          </a:p>
        </p:txBody>
      </p:sp>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1365504" y="11850624"/>
            <a:ext cx="10984992" cy="707136"/>
          </a:xfrm>
          <a:noFill/>
        </p:spPr>
        <p:txBody>
          <a:bodyPr anchor="t"/>
          <a:lstStyle/>
          <a:p>
            <a:pPr algn="l"/>
            <a:endParaRPr lang="en-GB" dirty="0"/>
          </a:p>
          <a:p>
            <a:pPr marL="342900" indent="-342900" algn="l">
              <a:buFont typeface="+mj-lt"/>
              <a:buAutoNum type="arabicPeriod"/>
            </a:pPr>
            <a:endParaRPr lang="en-US"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8C69DE81-D37F-7489-6A21-3DBAD14186B3}"/>
              </a:ext>
            </a:extLst>
          </p:cNvPr>
          <p:cNvPicPr>
            <a:picLocks noChangeAspect="1"/>
          </p:cNvPicPr>
          <p:nvPr/>
        </p:nvPicPr>
        <p:blipFill>
          <a:blip r:embed="rId3"/>
          <a:stretch>
            <a:fillRect/>
          </a:stretch>
        </p:blipFill>
        <p:spPr>
          <a:xfrm>
            <a:off x="679966" y="1097281"/>
            <a:ext cx="5416034" cy="3865556"/>
          </a:xfrm>
          <a:prstGeom prst="rect">
            <a:avLst/>
          </a:prstGeom>
        </p:spPr>
      </p:pic>
      <p:pic>
        <p:nvPicPr>
          <p:cNvPr id="6" name="Picture 5">
            <a:extLst>
              <a:ext uri="{FF2B5EF4-FFF2-40B4-BE49-F238E27FC236}">
                <a16:creationId xmlns:a16="http://schemas.microsoft.com/office/drawing/2014/main" id="{1711A805-BCDE-D022-4FBD-888E17C9A1A8}"/>
              </a:ext>
            </a:extLst>
          </p:cNvPr>
          <p:cNvPicPr>
            <a:picLocks noChangeAspect="1"/>
          </p:cNvPicPr>
          <p:nvPr/>
        </p:nvPicPr>
        <p:blipFill>
          <a:blip r:embed="rId4"/>
          <a:stretch>
            <a:fillRect/>
          </a:stretch>
        </p:blipFill>
        <p:spPr>
          <a:xfrm>
            <a:off x="6096000" y="1097281"/>
            <a:ext cx="5571744" cy="3749039"/>
          </a:xfrm>
          <a:prstGeom prst="rect">
            <a:avLst/>
          </a:prstGeom>
        </p:spPr>
      </p:pic>
      <p:sp>
        <p:nvSpPr>
          <p:cNvPr id="7" name="Rectangle 1">
            <a:extLst>
              <a:ext uri="{FF2B5EF4-FFF2-40B4-BE49-F238E27FC236}">
                <a16:creationId xmlns:a16="http://schemas.microsoft.com/office/drawing/2014/main" id="{7A97E2A2-C822-2DE4-B4CA-F2B9436FE02C}"/>
              </a:ext>
            </a:extLst>
          </p:cNvPr>
          <p:cNvSpPr>
            <a:spLocks noChangeArrowheads="1"/>
          </p:cNvSpPr>
          <p:nvPr/>
        </p:nvSpPr>
        <p:spPr bwMode="auto">
          <a:xfrm>
            <a:off x="679966" y="5143236"/>
            <a:ext cx="10832068" cy="129266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defTabSz="914400" eaLnBrk="0" fontAlgn="base" hangingPunct="0">
              <a:spcBef>
                <a:spcPct val="0"/>
              </a:spcBef>
              <a:spcAft>
                <a:spcPct val="0"/>
              </a:spcAft>
            </a:pPr>
            <a:r>
              <a:rPr kumimoji="0" lang="en-GB"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Looking at the trend values, it seems that the trend starts with a positive value, indicating an increasing trend in COVID-19 deaths. However, around mid-2022, the trend starts to decrease steadily, indicating a potential decline in COVID-19 deaths. This downward trend continues until the end of the data period.</a:t>
            </a:r>
            <a:r>
              <a:rPr lang="en-GB" sz="1400" i="0" dirty="0">
                <a:solidFill>
                  <a:srgbClr val="0D0D0D"/>
                </a:solidFill>
                <a:effectLst/>
                <a:highlight>
                  <a:srgbClr val="FFFFFF"/>
                </a:highlight>
                <a:latin typeface="Times New Roman" panose="02020603050405020304" pitchFamily="18" charset="0"/>
                <a:cs typeface="Times New Roman" panose="02020603050405020304" pitchFamily="18" charset="0"/>
              </a:rPr>
              <a:t> In forecast we can see that covid death cases </a:t>
            </a:r>
            <a:r>
              <a:rPr lang="en-GB" sz="1400" dirty="0">
                <a:solidFill>
                  <a:srgbClr val="0D0D0D"/>
                </a:solidFill>
                <a:highlight>
                  <a:srgbClr val="FFFFFF"/>
                </a:highlight>
                <a:latin typeface="Times New Roman" panose="02020603050405020304" pitchFamily="18" charset="0"/>
                <a:cs typeface="Times New Roman" panose="02020603050405020304" pitchFamily="18" charset="0"/>
              </a:rPr>
              <a:t>c</a:t>
            </a:r>
            <a:r>
              <a:rPr lang="en-GB"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ontinued decline.</a:t>
            </a:r>
            <a:endParaRPr kumimoji="0" lang="en-GB"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Mean Absolute Error: 0.34 </a:t>
            </a:r>
            <a:endParaRPr kumimoji="0" lang="en-GB"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Mean Squared Error: 0.14 </a:t>
            </a:r>
            <a:endParaRPr kumimoji="0" lang="en-GB"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Root Mean Squared Error: 0.38</a:t>
            </a:r>
            <a:r>
              <a:rPr kumimoji="0" lang="en-DE" altLang="en-DE"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245545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000" dirty="0">
                <a:latin typeface="Times New Roman" panose="02020603050405020304" pitchFamily="18" charset="0"/>
                <a:cs typeface="Times New Roman" panose="02020603050405020304" pitchFamily="18" charset="0"/>
              </a:rPr>
              <a:t>Visualizing Results with Tableau</a:t>
            </a:r>
          </a:p>
        </p:txBody>
      </p:sp>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1365504" y="11850624"/>
            <a:ext cx="10984992" cy="707136"/>
          </a:xfrm>
          <a:noFill/>
        </p:spPr>
        <p:txBody>
          <a:bodyPr anchor="t"/>
          <a:lstStyle/>
          <a:p>
            <a:pPr algn="l"/>
            <a:endParaRPr lang="en-GB" dirty="0"/>
          </a:p>
          <a:p>
            <a:pPr marL="342900" indent="-342900" algn="l">
              <a:buFont typeface="+mj-lt"/>
              <a:buAutoNum type="arabicPeriod"/>
            </a:pP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2DB872C-ECF7-F3A6-0E98-BF7CF4D4C2AE}"/>
              </a:ext>
            </a:extLst>
          </p:cNvPr>
          <p:cNvPicPr>
            <a:picLocks noChangeAspect="1"/>
          </p:cNvPicPr>
          <p:nvPr/>
        </p:nvPicPr>
        <p:blipFill>
          <a:blip r:embed="rId3"/>
          <a:stretch>
            <a:fillRect/>
          </a:stretch>
        </p:blipFill>
        <p:spPr>
          <a:xfrm>
            <a:off x="1746504" y="1097280"/>
            <a:ext cx="8750808" cy="5565298"/>
          </a:xfrm>
          <a:prstGeom prst="rect">
            <a:avLst/>
          </a:prstGeom>
        </p:spPr>
      </p:pic>
    </p:spTree>
    <p:extLst>
      <p:ext uri="{BB962C8B-B14F-4D97-AF65-F5344CB8AC3E}">
        <p14:creationId xmlns:p14="http://schemas.microsoft.com/office/powerpoint/2010/main" val="1523184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D715DBBC-70C2-E94B-9B03-12910F0B5438}"/>
              </a:ext>
            </a:extLst>
          </p:cNvPr>
          <p:cNvSpPr>
            <a:spLocks noGrp="1"/>
          </p:cNvSpPr>
          <p:nvPr>
            <p:ph type="ctrTitle"/>
          </p:nvPr>
        </p:nvSpPr>
        <p:spPr/>
        <p:txBody>
          <a:bodyPr/>
          <a:lstStyle/>
          <a:p>
            <a:r>
              <a:rPr lang="en-US" dirty="0"/>
              <a:t>Conclusion</a:t>
            </a:r>
          </a:p>
        </p:txBody>
      </p:sp>
      <p:pic>
        <p:nvPicPr>
          <p:cNvPr id="21" name="Picture Placeholder 20" descr="Two people smiling while holding coffee">
            <a:extLst>
              <a:ext uri="{FF2B5EF4-FFF2-40B4-BE49-F238E27FC236}">
                <a16:creationId xmlns:a16="http://schemas.microsoft.com/office/drawing/2014/main" id="{75E7485A-FBCC-4222-2274-2B2A0804BC97}"/>
              </a:ext>
            </a:extLst>
          </p:cNvPr>
          <p:cNvPicPr>
            <a:picLocks noGrp="1" noChangeAspect="1"/>
          </p:cNvPicPr>
          <p:nvPr>
            <p:ph type="pic" sz="quarter" idx="13"/>
          </p:nvPr>
        </p:nvPicPr>
        <p:blipFill>
          <a:blip r:embed="rId3"/>
          <a:srcRect l="38" r="38"/>
          <a:stretch/>
        </p:blipFill>
        <p:spPr/>
      </p:pic>
      <p:sp>
        <p:nvSpPr>
          <p:cNvPr id="33" name="Content Placeholder 32">
            <a:extLst>
              <a:ext uri="{FF2B5EF4-FFF2-40B4-BE49-F238E27FC236}">
                <a16:creationId xmlns:a16="http://schemas.microsoft.com/office/drawing/2014/main" id="{D3AEB1C4-FB60-9B8E-5A02-0BCD2B6E55C7}"/>
              </a:ext>
            </a:extLst>
          </p:cNvPr>
          <p:cNvSpPr>
            <a:spLocks noGrp="1"/>
          </p:cNvSpPr>
          <p:nvPr>
            <p:ph idx="1"/>
          </p:nvPr>
        </p:nvSpPr>
        <p:spPr/>
        <p:txBody>
          <a:bodyPr>
            <a:normAutofit fontScale="92500" lnSpcReduction="20000"/>
          </a:bodyPr>
          <a:lstStyle/>
          <a:p>
            <a:pPr algn="l">
              <a:buFont typeface="Arial" panose="020B0604020202020204" pitchFamily="34" charset="0"/>
              <a:buChar char="•"/>
            </a:pPr>
            <a:r>
              <a:rPr lang="en-GB" b="0" i="0" dirty="0">
                <a:solidFill>
                  <a:srgbClr val="0D0D0D"/>
                </a:solidFill>
                <a:effectLst/>
                <a:highlight>
                  <a:srgbClr val="FFFFFF"/>
                </a:highlight>
                <a:latin typeface="Söhne"/>
              </a:rPr>
              <a:t>The trend for COVID-19 cases shows an initial surge, followed by fluctuations over time.</a:t>
            </a:r>
          </a:p>
          <a:p>
            <a:pPr algn="l">
              <a:buFont typeface="Arial" panose="020B0604020202020204" pitchFamily="34" charset="0"/>
              <a:buChar char="•"/>
            </a:pPr>
            <a:r>
              <a:rPr lang="en-GB" b="0" i="0" dirty="0">
                <a:solidFill>
                  <a:srgbClr val="0D0D0D"/>
                </a:solidFill>
                <a:effectLst/>
                <a:highlight>
                  <a:srgbClr val="FFFFFF"/>
                </a:highlight>
                <a:latin typeface="Söhne"/>
              </a:rPr>
              <a:t>The trend for COVID-19 deaths initially increases but then starts to decrease </a:t>
            </a:r>
            <a:r>
              <a:rPr lang="en-GB" b="0" i="0">
                <a:solidFill>
                  <a:srgbClr val="0D0D0D"/>
                </a:solidFill>
                <a:effectLst/>
                <a:highlight>
                  <a:srgbClr val="FFFFFF"/>
                </a:highlight>
                <a:latin typeface="Söhne"/>
              </a:rPr>
              <a:t>steadily.</a:t>
            </a:r>
          </a:p>
          <a:p>
            <a:pPr algn="l">
              <a:buFont typeface="Arial" panose="020B0604020202020204" pitchFamily="34" charset="0"/>
              <a:buChar char="•"/>
            </a:pPr>
            <a:r>
              <a:rPr lang="en-GB" b="0" i="0">
                <a:solidFill>
                  <a:srgbClr val="0D0D0D"/>
                </a:solidFill>
                <a:effectLst/>
                <a:highlight>
                  <a:srgbClr val="FFFFFF"/>
                </a:highlight>
                <a:latin typeface="Söhne"/>
              </a:rPr>
              <a:t>Seasonal </a:t>
            </a:r>
            <a:r>
              <a:rPr lang="en-GB" b="0" i="0" dirty="0">
                <a:solidFill>
                  <a:srgbClr val="0D0D0D"/>
                </a:solidFill>
                <a:effectLst/>
                <a:highlight>
                  <a:srgbClr val="FFFFFF"/>
                </a:highlight>
                <a:latin typeface="Söhne"/>
              </a:rPr>
              <a:t>decomposition reveals periodic patterns in both cases and deaths data, allowing for a deeper understanding of the underlying trends.</a:t>
            </a:r>
          </a:p>
          <a:p>
            <a:pPr algn="l">
              <a:buFont typeface="Arial" panose="020B0604020202020204" pitchFamily="34" charset="0"/>
              <a:buChar char="•"/>
            </a:pPr>
            <a:r>
              <a:rPr lang="en-GB" b="0" i="0" dirty="0">
                <a:solidFill>
                  <a:srgbClr val="0D0D0D"/>
                </a:solidFill>
                <a:effectLst/>
                <a:highlight>
                  <a:srgbClr val="FFFFFF"/>
                </a:highlight>
                <a:latin typeface="Söhne"/>
              </a:rPr>
              <a:t>Both seasonal decomposition and Prophet analysis provide valuable insights into the trajectory of COVID-19 cases and deaths.</a:t>
            </a:r>
          </a:p>
          <a:p>
            <a:pPr algn="l">
              <a:buFont typeface="Arial" panose="020B0604020202020204" pitchFamily="34" charset="0"/>
              <a:buChar char="•"/>
            </a:pPr>
            <a:r>
              <a:rPr lang="en-GB" b="0" i="0" dirty="0">
                <a:solidFill>
                  <a:srgbClr val="0D0D0D"/>
                </a:solidFill>
                <a:effectLst/>
                <a:highlight>
                  <a:srgbClr val="FFFFFF"/>
                </a:highlight>
                <a:latin typeface="Söhne"/>
              </a:rPr>
              <a:t>The forecasted decline in weekly COVID-19 deaths and COVID-19 cases offers hope for the effectiveness of control measures and vaccination efforts.</a:t>
            </a:r>
          </a:p>
          <a:p>
            <a:endParaRPr lang="en-US" dirty="0"/>
          </a:p>
          <a:p>
            <a:endParaRPr lang="en-US" dirty="0"/>
          </a:p>
        </p:txBody>
      </p:sp>
    </p:spTree>
    <p:extLst>
      <p:ext uri="{BB962C8B-B14F-4D97-AF65-F5344CB8AC3E}">
        <p14:creationId xmlns:p14="http://schemas.microsoft.com/office/powerpoint/2010/main" val="3854442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2F59B25D-9615-9332-C32E-4F458417E11E}"/>
              </a:ext>
            </a:extLst>
          </p:cNvPr>
          <p:cNvSpPr>
            <a:spLocks noGrp="1"/>
          </p:cNvSpPr>
          <p:nvPr>
            <p:ph sz="quarter" idx="4"/>
          </p:nvPr>
        </p:nvSpPr>
        <p:spPr/>
        <p:txBody>
          <a:bodyPr/>
          <a:lstStyle/>
          <a:p>
            <a:r>
              <a:rPr lang="en-US" dirty="0"/>
              <a:t>Orlova Tetiana</a:t>
            </a:r>
          </a:p>
        </p:txBody>
      </p:sp>
      <p:pic>
        <p:nvPicPr>
          <p:cNvPr id="23" name="Picture Placeholder 22" descr="A group of people giving each other a high five">
            <a:extLst>
              <a:ext uri="{FF2B5EF4-FFF2-40B4-BE49-F238E27FC236}">
                <a16:creationId xmlns:a16="http://schemas.microsoft.com/office/drawing/2014/main" id="{D92A2E6E-E7AB-92FB-0E6F-133483021C22}"/>
              </a:ext>
            </a:extLst>
          </p:cNvPr>
          <p:cNvPicPr>
            <a:picLocks noGrp="1" noChangeAspect="1"/>
          </p:cNvPicPr>
          <p:nvPr>
            <p:ph type="pic" sz="quarter" idx="13"/>
          </p:nvPr>
        </p:nvPicPr>
        <p:blipFill rotWithShape="1">
          <a:blip r:embed="rId3"/>
          <a:srcRect l="6095" r="6095"/>
          <a:stretch/>
        </p:blipFill>
        <p:spPr/>
      </p:pic>
    </p:spTree>
    <p:extLst>
      <p:ext uri="{BB962C8B-B14F-4D97-AF65-F5344CB8AC3E}">
        <p14:creationId xmlns:p14="http://schemas.microsoft.com/office/powerpoint/2010/main" val="2770959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p:txBody>
          <a:bodyPr/>
          <a:lstStyle/>
          <a:p>
            <a:r>
              <a:rPr lang="en-US" dirty="0"/>
              <a:t>Agenda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p:txBody>
          <a:bodyPr/>
          <a:lstStyle/>
          <a:p>
            <a:r>
              <a:rPr lang="en-US" dirty="0"/>
              <a:t>Introduction</a:t>
            </a:r>
          </a:p>
          <a:p>
            <a:r>
              <a:rPr lang="en-US" dirty="0"/>
              <a:t>Data collection</a:t>
            </a:r>
          </a:p>
          <a:p>
            <a:r>
              <a:rPr lang="en-US" dirty="0"/>
              <a:t>Background</a:t>
            </a:r>
          </a:p>
          <a:p>
            <a:r>
              <a:rPr lang="en-US" dirty="0"/>
              <a:t>Methodology</a:t>
            </a:r>
          </a:p>
          <a:p>
            <a:r>
              <a:rPr lang="en-US" dirty="0"/>
              <a:t>Visualizing results with Tableau</a:t>
            </a:r>
          </a:p>
          <a:p>
            <a:r>
              <a:rPr lang="en-US" dirty="0"/>
              <a:t>Conclusion</a:t>
            </a:r>
          </a:p>
        </p:txBody>
      </p:sp>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3"/>
          <a:srcRect l="148" r="148"/>
          <a:stretch/>
        </p:blipFill>
        <p:spPr/>
      </p:pic>
    </p:spTree>
    <p:extLst>
      <p:ext uri="{BB962C8B-B14F-4D97-AF65-F5344CB8AC3E}">
        <p14:creationId xmlns:p14="http://schemas.microsoft.com/office/powerpoint/2010/main" val="2201125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A close-up of a person wearing scrubs">
            <a:extLst>
              <a:ext uri="{FF2B5EF4-FFF2-40B4-BE49-F238E27FC236}">
                <a16:creationId xmlns:a16="http://schemas.microsoft.com/office/drawing/2014/main" id="{B92D438B-6D57-86B9-0B77-0CC42EC18FF0}"/>
              </a:ext>
            </a:extLst>
          </p:cNvPr>
          <p:cNvPicPr>
            <a:picLocks noGrp="1" noChangeAspect="1"/>
          </p:cNvPicPr>
          <p:nvPr>
            <p:ph type="pic" sz="quarter" idx="13"/>
          </p:nvPr>
        </p:nvPicPr>
        <p:blipFill>
          <a:blip r:embed="rId3"/>
          <a:srcRect t="163" b="163"/>
          <a:stretch/>
        </p:blipFill>
        <p:spPr/>
      </p:pic>
      <p:sp>
        <p:nvSpPr>
          <p:cNvPr id="2" name="Title 1">
            <a:extLst>
              <a:ext uri="{FF2B5EF4-FFF2-40B4-BE49-F238E27FC236}">
                <a16:creationId xmlns:a16="http://schemas.microsoft.com/office/drawing/2014/main" id="{A3B341EB-3955-8EDE-994B-5AF7DEAFA1B6}"/>
              </a:ext>
            </a:extLst>
          </p:cNvPr>
          <p:cNvSpPr txBox="1">
            <a:spLocks/>
          </p:cNvSpPr>
          <p:nvPr/>
        </p:nvSpPr>
        <p:spPr>
          <a:xfrm>
            <a:off x="358140" y="4348480"/>
            <a:ext cx="11292839" cy="510032"/>
          </a:xfrm>
          <a:prstGeom prst="rect">
            <a:avLst/>
          </a:prstGeom>
        </p:spPr>
        <p:txBody>
          <a:bodyPr vert="horz" lIns="91440" tIns="45720" rIns="91440" bIns="45720" rtlCol="0" anchor="b">
            <a:normAutofit lnSpcReduction="10000"/>
          </a:bodyPr>
          <a:lstStyle>
            <a:lvl1pPr algn="ctr"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Introduction</a:t>
            </a:r>
          </a:p>
        </p:txBody>
      </p:sp>
      <p:sp>
        <p:nvSpPr>
          <p:cNvPr id="3" name="Title 1">
            <a:extLst>
              <a:ext uri="{FF2B5EF4-FFF2-40B4-BE49-F238E27FC236}">
                <a16:creationId xmlns:a16="http://schemas.microsoft.com/office/drawing/2014/main" id="{2A667D60-B72F-7CA0-CC6B-54EE19AC1D2D}"/>
              </a:ext>
            </a:extLst>
          </p:cNvPr>
          <p:cNvSpPr>
            <a:spLocks noGrp="1"/>
          </p:cNvSpPr>
          <p:nvPr>
            <p:ph type="ctrTitle"/>
          </p:nvPr>
        </p:nvSpPr>
        <p:spPr>
          <a:xfrm>
            <a:off x="358140" y="4718304"/>
            <a:ext cx="11293475" cy="1757680"/>
          </a:xfrm>
        </p:spPr>
        <p:txBody>
          <a:bodyPr>
            <a:normAutofit/>
          </a:bodyPr>
          <a:lstStyle/>
          <a:p>
            <a:r>
              <a:rPr lang="en-GB" sz="2000" b="0" i="0" dirty="0">
                <a:solidFill>
                  <a:srgbClr val="0D0D0D"/>
                </a:solidFill>
                <a:effectLst/>
                <a:highlight>
                  <a:srgbClr val="FFFFFF"/>
                </a:highlight>
                <a:latin typeface="Söhne"/>
              </a:rPr>
              <a:t>Our objective is to develop a time series analysis for covid-19 historical data. Our goal is to extract insights crucial for navigating this global crisis. Through seasonal decomposition and Prophet modelling, we're uncovering COVID-19's trends and drivers. These insights aren't just about understanding the past but guiding our future responses.</a:t>
            </a:r>
            <a:r>
              <a:rPr lang="en-GB" b="0" i="0" dirty="0">
                <a:solidFill>
                  <a:srgbClr val="0D0D0D"/>
                </a:solidFill>
                <a:effectLst/>
                <a:highlight>
                  <a:srgbClr val="FFFFFF"/>
                </a:highlight>
                <a:latin typeface="Söhne"/>
              </a:rPr>
              <a:t> </a:t>
            </a:r>
            <a:endParaRPr lang="en-US" dirty="0"/>
          </a:p>
        </p:txBody>
      </p:sp>
    </p:spTree>
    <p:extLst>
      <p:ext uri="{BB962C8B-B14F-4D97-AF65-F5344CB8AC3E}">
        <p14:creationId xmlns:p14="http://schemas.microsoft.com/office/powerpoint/2010/main" val="1721841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18A4-5020-A570-BAAC-71C22849B320}"/>
              </a:ext>
            </a:extLst>
          </p:cNvPr>
          <p:cNvSpPr>
            <a:spLocks noGrp="1"/>
          </p:cNvSpPr>
          <p:nvPr>
            <p:ph type="title"/>
          </p:nvPr>
        </p:nvSpPr>
        <p:spPr/>
        <p:txBody>
          <a:bodyPr/>
          <a:lstStyle/>
          <a:p>
            <a:r>
              <a:rPr lang="en-US" dirty="0"/>
              <a:t>Data collection</a:t>
            </a:r>
          </a:p>
        </p:txBody>
      </p:sp>
      <p:pic>
        <p:nvPicPr>
          <p:cNvPr id="16" name="Picture Placeholder 15" descr="A group of surgeons wearing surgical caps and masks">
            <a:extLst>
              <a:ext uri="{FF2B5EF4-FFF2-40B4-BE49-F238E27FC236}">
                <a16:creationId xmlns:a16="http://schemas.microsoft.com/office/drawing/2014/main" id="{6EFD6230-A50E-3A63-7B72-59A8449CAEE2}"/>
              </a:ext>
            </a:extLst>
          </p:cNvPr>
          <p:cNvPicPr>
            <a:picLocks noGrp="1" noChangeAspect="1"/>
          </p:cNvPicPr>
          <p:nvPr>
            <p:ph type="pic" sz="quarter" idx="19"/>
          </p:nvPr>
        </p:nvPicPr>
        <p:blipFill rotWithShape="1">
          <a:blip r:embed="rId3"/>
          <a:srcRect t="35757" b="35757"/>
          <a:stretch/>
        </p:blipFill>
        <p:spPr/>
      </p:pic>
      <p:sp>
        <p:nvSpPr>
          <p:cNvPr id="10" name="Content Placeholder 9">
            <a:extLst>
              <a:ext uri="{FF2B5EF4-FFF2-40B4-BE49-F238E27FC236}">
                <a16:creationId xmlns:a16="http://schemas.microsoft.com/office/drawing/2014/main" id="{C9475E86-FFB0-87BC-084C-C728916152B0}"/>
              </a:ext>
            </a:extLst>
          </p:cNvPr>
          <p:cNvSpPr>
            <a:spLocks noGrp="1"/>
          </p:cNvSpPr>
          <p:nvPr>
            <p:ph sz="quarter" idx="4"/>
          </p:nvPr>
        </p:nvSpPr>
        <p:spPr/>
        <p:txBody>
          <a:bodyPr/>
          <a:lstStyle/>
          <a:p>
            <a:pPr algn="l"/>
            <a:r>
              <a:rPr lang="en-US" dirty="0">
                <a:solidFill>
                  <a:schemeClr val="tx1">
                    <a:lumMod val="85000"/>
                    <a:lumOff val="15000"/>
                  </a:schemeClr>
                </a:solidFill>
                <a:latin typeface="Times New Roman" panose="02020603050405020304" pitchFamily="18" charset="0"/>
                <a:cs typeface="Times New Roman" panose="02020603050405020304" pitchFamily="18" charset="0"/>
              </a:rPr>
              <a:t>I had historical  weekly data from USA during period from May 2020 till March 2024 which were collected from</a:t>
            </a:r>
            <a:r>
              <a:rPr lang="en-GB" sz="1800" b="0" i="0" u="none" strike="noStrike" baseline="0" dirty="0">
                <a:solidFill>
                  <a:schemeClr val="tx1">
                    <a:lumMod val="85000"/>
                    <a:lumOff val="15000"/>
                  </a:schemeClr>
                </a:solidFill>
                <a:latin typeface="Times New Roman" panose="02020603050405020304" pitchFamily="18" charset="0"/>
                <a:cs typeface="Times New Roman" panose="02020603050405020304" pitchFamily="18" charset="0"/>
              </a:rPr>
              <a:t> nursing homes and submitted through the </a:t>
            </a:r>
            <a:r>
              <a:rPr lang="en-GB" sz="1800" b="0" i="0" u="none" strike="noStrike" baseline="0" dirty="0" err="1">
                <a:solidFill>
                  <a:schemeClr val="tx1">
                    <a:lumMod val="85000"/>
                    <a:lumOff val="15000"/>
                  </a:schemeClr>
                </a:solidFill>
                <a:latin typeface="Times New Roman" panose="02020603050405020304" pitchFamily="18" charset="0"/>
                <a:cs typeface="Times New Roman" panose="02020603050405020304" pitchFamily="18" charset="0"/>
              </a:rPr>
              <a:t>Centers</a:t>
            </a:r>
            <a:r>
              <a:rPr lang="en-GB" sz="1800" b="0" i="0" u="none" strike="noStrike" baseline="0" dirty="0">
                <a:solidFill>
                  <a:schemeClr val="tx1">
                    <a:lumMod val="85000"/>
                    <a:lumOff val="15000"/>
                  </a:schemeClr>
                </a:solidFill>
                <a:latin typeface="Times New Roman" panose="02020603050405020304" pitchFamily="18" charset="0"/>
                <a:cs typeface="Times New Roman" panose="02020603050405020304" pitchFamily="18" charset="0"/>
              </a:rPr>
              <a:t> of Disease Control and Prevention (CDC) National Healthcare Safety Network (NHSN) system. </a:t>
            </a:r>
            <a:endParaRPr lang="en-US" dirty="0">
              <a:solidFill>
                <a:schemeClr val="tx1">
                  <a:lumMod val="85000"/>
                  <a:lumOff val="15000"/>
                </a:schemeClr>
              </a:solidFill>
              <a:latin typeface="Times New Roman" panose="02020603050405020304" pitchFamily="18" charset="0"/>
              <a:cs typeface="Times New Roman" panose="02020603050405020304" pitchFamily="18" charset="0"/>
            </a:endParaRPr>
          </a:p>
          <a:p>
            <a:r>
              <a:rPr lang="en-US" dirty="0">
                <a:solidFill>
                  <a:schemeClr val="tx1">
                    <a:lumMod val="85000"/>
                    <a:lumOff val="15000"/>
                  </a:schemeClr>
                </a:solidFill>
                <a:latin typeface="Times New Roman" panose="02020603050405020304" pitchFamily="18" charset="0"/>
                <a:cs typeface="Times New Roman" panose="02020603050405020304" pitchFamily="18" charset="0"/>
              </a:rPr>
              <a:t>Data contained 3 millions wors and 21 columns. For further analysis I used random sample.</a:t>
            </a:r>
          </a:p>
          <a:p>
            <a:r>
              <a:rPr lang="en-US" dirty="0">
                <a:solidFill>
                  <a:schemeClr val="tx1">
                    <a:lumMod val="85000"/>
                    <a:lumOff val="15000"/>
                  </a:schemeClr>
                </a:solidFill>
                <a:latin typeface="Times New Roman" panose="02020603050405020304" pitchFamily="18" charset="0"/>
                <a:cs typeface="Times New Roman" panose="02020603050405020304" pitchFamily="18" charset="0"/>
              </a:rPr>
              <a:t>My goal was to predict weekly COVID-19 cases and COVID-19 death</a:t>
            </a:r>
          </a:p>
        </p:txBody>
      </p:sp>
      <p:sp>
        <p:nvSpPr>
          <p:cNvPr id="4" name="Rectangle 2">
            <a:extLst>
              <a:ext uri="{FF2B5EF4-FFF2-40B4-BE49-F238E27FC236}">
                <a16:creationId xmlns:a16="http://schemas.microsoft.com/office/drawing/2014/main" id="{3D7059AD-A6BC-D63F-DADB-FB291F2350C0}"/>
              </a:ext>
            </a:extLst>
          </p:cNvPr>
          <p:cNvSpPr>
            <a:spLocks noChangeArrowheads="1"/>
          </p:cNvSpPr>
          <p:nvPr/>
        </p:nvSpPr>
        <p:spPr bwMode="auto">
          <a:xfrm>
            <a:off x="152400" y="2425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95820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6CF7-69F4-F432-4747-28EF15528DB9}"/>
              </a:ext>
            </a:extLst>
          </p:cNvPr>
          <p:cNvSpPr>
            <a:spLocks noGrp="1"/>
          </p:cNvSpPr>
          <p:nvPr>
            <p:ph type="ctrTitle"/>
          </p:nvPr>
        </p:nvSpPr>
        <p:spPr>
          <a:xfrm>
            <a:off x="436882" y="629920"/>
            <a:ext cx="3606800" cy="540512"/>
          </a:xfrm>
        </p:spPr>
        <p:txBody>
          <a:bodyPr/>
          <a:lstStyle/>
          <a:p>
            <a:r>
              <a:rPr lang="en-GB" dirty="0"/>
              <a:t>Background</a:t>
            </a:r>
            <a:endParaRPr lang="en-US" dirty="0"/>
          </a:p>
        </p:txBody>
      </p:sp>
      <p:sp>
        <p:nvSpPr>
          <p:cNvPr id="3" name="Subtitle 2">
            <a:extLst>
              <a:ext uri="{FF2B5EF4-FFF2-40B4-BE49-F238E27FC236}">
                <a16:creationId xmlns:a16="http://schemas.microsoft.com/office/drawing/2014/main" id="{44082E89-DB15-6D26-7098-DA9792B0B085}"/>
              </a:ext>
            </a:extLst>
          </p:cNvPr>
          <p:cNvSpPr>
            <a:spLocks noGrp="1"/>
          </p:cNvSpPr>
          <p:nvPr>
            <p:ph type="subTitle" idx="1"/>
          </p:nvPr>
        </p:nvSpPr>
        <p:spPr>
          <a:xfrm>
            <a:off x="351537" y="1170432"/>
            <a:ext cx="3606800" cy="5380736"/>
          </a:xfrm>
        </p:spPr>
        <p:txBody>
          <a:bodyPr/>
          <a:lstStyle/>
          <a:p>
            <a:endParaRPr lang="en-GB" dirty="0"/>
          </a:p>
          <a:p>
            <a:r>
              <a:rPr lang="en-GB" b="1" dirty="0"/>
              <a:t>Seasonal Decomposition</a:t>
            </a:r>
            <a:r>
              <a:rPr lang="en-GB" dirty="0"/>
              <a:t>: This technique breaks down time series data into trend, seasonality, and residual components, revealing hidden patterns crucial for forecasting.</a:t>
            </a:r>
          </a:p>
          <a:p>
            <a:r>
              <a:rPr lang="en-GB" b="1" dirty="0"/>
              <a:t>Prophet Modelling</a:t>
            </a:r>
            <a:r>
              <a:rPr lang="en-GB" dirty="0"/>
              <a:t>: Developed by Facebook, Prophet excels at handling data with seasonal patterns and irregularities, making it perfect for analysing COVID-19 trends. Its intuitive interface and automatic feature selection streamline the modelling process, enabling rapid iteration and experimentation.</a:t>
            </a:r>
          </a:p>
          <a:p>
            <a:endParaRPr lang="en-GB" dirty="0"/>
          </a:p>
        </p:txBody>
      </p:sp>
      <p:pic>
        <p:nvPicPr>
          <p:cNvPr id="21" name="Picture Placeholder 20" descr="A person in a white coat with a stethoscope around her neck">
            <a:extLst>
              <a:ext uri="{FF2B5EF4-FFF2-40B4-BE49-F238E27FC236}">
                <a16:creationId xmlns:a16="http://schemas.microsoft.com/office/drawing/2014/main" id="{244AC564-6A07-A90A-B027-67CD2423BBD3}"/>
              </a:ext>
            </a:extLst>
          </p:cNvPr>
          <p:cNvPicPr>
            <a:picLocks noGrp="1" noChangeAspect="1"/>
          </p:cNvPicPr>
          <p:nvPr>
            <p:ph type="pic" sz="quarter" idx="13"/>
          </p:nvPr>
        </p:nvPicPr>
        <p:blipFill>
          <a:blip r:embed="rId3"/>
          <a:srcRect t="354" b="354"/>
          <a:stretch/>
        </p:blipFill>
        <p:spPr/>
      </p:pic>
    </p:spTree>
    <p:extLst>
      <p:ext uri="{BB962C8B-B14F-4D97-AF65-F5344CB8AC3E}">
        <p14:creationId xmlns:p14="http://schemas.microsoft.com/office/powerpoint/2010/main" val="1605306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Seasonal decomposition</a:t>
            </a:r>
          </a:p>
        </p:txBody>
      </p:sp>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6766560" y="1097280"/>
            <a:ext cx="5059680" cy="5669280"/>
          </a:xfrm>
          <a:noFill/>
        </p:spPr>
        <p:txBody>
          <a:bodyPr anchor="t"/>
          <a:lstStyle/>
          <a:p>
            <a:endParaRPr lang="en-GB" dirty="0"/>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Trend Component</a:t>
            </a:r>
            <a:r>
              <a:rPr lang="en-GB" dirty="0">
                <a:latin typeface="Times New Roman" panose="02020603050405020304" pitchFamily="18" charset="0"/>
                <a:cs typeface="Times New Roman" panose="02020603050405020304" pitchFamily="18" charset="0"/>
              </a:rPr>
              <a:t>: Shows an upward trajectory in weekly confirmed cases with significant fluctuations, with an average growth rate of 0.37%. Notable increase in cases is observed in 2022, indicating a significant rise during that period.</a:t>
            </a:r>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Seasonal Component</a:t>
            </a:r>
            <a:r>
              <a:rPr lang="en-GB" dirty="0">
                <a:latin typeface="Times New Roman" panose="02020603050405020304" pitchFamily="18" charset="0"/>
                <a:cs typeface="Times New Roman" panose="02020603050405020304" pitchFamily="18" charset="0"/>
              </a:rPr>
              <a:t>: Demonstrates pronounced seasonality, with peaks during winter months correlating with increased transmission rates due to colder temperatures and indoor gatherings. The average peak magnitude is 0.92 cases per week, varying across years.</a:t>
            </a:r>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Residuals</a:t>
            </a:r>
            <a:r>
              <a:rPr lang="en-GB" dirty="0">
                <a:latin typeface="Times New Roman" panose="02020603050405020304" pitchFamily="18" charset="0"/>
                <a:cs typeface="Times New Roman" panose="02020603050405020304" pitchFamily="18" charset="0"/>
              </a:rPr>
              <a:t>: The model effectively captures underlying patterns, with residuals appearing random and </a:t>
            </a:r>
            <a:r>
              <a:rPr lang="en-GB" dirty="0" err="1">
                <a:latin typeface="Times New Roman" panose="02020603050405020304" pitchFamily="18" charset="0"/>
                <a:cs typeface="Times New Roman" panose="02020603050405020304" pitchFamily="18" charset="0"/>
              </a:rPr>
              <a:t>centered</a:t>
            </a:r>
            <a:r>
              <a:rPr lang="en-GB" dirty="0">
                <a:latin typeface="Times New Roman" panose="02020603050405020304" pitchFamily="18" charset="0"/>
                <a:cs typeface="Times New Roman" panose="02020603050405020304" pitchFamily="18" charset="0"/>
              </a:rPr>
              <a:t> around zero. However, further validation through statistical tests and forecast accuracy assessments is needed for confidence in predictive capabilities.</a:t>
            </a:r>
            <a:endParaRPr lang="en-US"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F15A350-8B2B-AB0C-5993-1AE282E3CC5E}"/>
              </a:ext>
            </a:extLst>
          </p:cNvPr>
          <p:cNvPicPr>
            <a:picLocks noChangeAspect="1"/>
          </p:cNvPicPr>
          <p:nvPr/>
        </p:nvPicPr>
        <p:blipFill>
          <a:blip r:embed="rId3"/>
          <a:stretch>
            <a:fillRect/>
          </a:stretch>
        </p:blipFill>
        <p:spPr>
          <a:xfrm>
            <a:off x="1086658" y="1328928"/>
            <a:ext cx="5679902" cy="5303520"/>
          </a:xfrm>
          <a:prstGeom prst="rect">
            <a:avLst/>
          </a:prstGeom>
        </p:spPr>
      </p:pic>
    </p:spTree>
    <p:extLst>
      <p:ext uri="{BB962C8B-B14F-4D97-AF65-F5344CB8AC3E}">
        <p14:creationId xmlns:p14="http://schemas.microsoft.com/office/powerpoint/2010/main" val="435195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Seasonal decomposition</a:t>
            </a:r>
          </a:p>
        </p:txBody>
      </p:sp>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6766560" y="1097280"/>
            <a:ext cx="5059680" cy="5669280"/>
          </a:xfrm>
          <a:noFill/>
        </p:spPr>
        <p:txBody>
          <a:bodyPr anchor="t"/>
          <a:lstStyle/>
          <a:p>
            <a:pPr algn="l"/>
            <a:endParaRPr lang="en-GB" dirty="0"/>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Trend Component</a:t>
            </a:r>
            <a:r>
              <a:rPr lang="en-GB" dirty="0">
                <a:latin typeface="Times New Roman" panose="02020603050405020304" pitchFamily="18" charset="0"/>
                <a:cs typeface="Times New Roman" panose="02020603050405020304" pitchFamily="18" charset="0"/>
              </a:rPr>
              <a:t>: Shows a consistent downward trajectory in weekly confirmed COVID deaths, with a weekly growth rate of -1, which </a:t>
            </a:r>
            <a:r>
              <a:rPr lang="en-GB" b="0" i="0" dirty="0">
                <a:solidFill>
                  <a:srgbClr val="000000"/>
                </a:solidFill>
                <a:effectLst/>
                <a:highlight>
                  <a:srgbClr val="FFFFFF"/>
                </a:highlight>
                <a:latin typeface="Times New Roman" panose="02020603050405020304" pitchFamily="18" charset="0"/>
                <a:cs typeface="Times New Roman" panose="02020603050405020304" pitchFamily="18" charset="0"/>
              </a:rPr>
              <a:t>indicates that, on average, the number of weekly confirmed COVID deaths is decreasing by 1 unit per week. </a:t>
            </a:r>
            <a:r>
              <a:rPr lang="en-GB" dirty="0">
                <a:latin typeface="Times New Roman" panose="02020603050405020304" pitchFamily="18" charset="0"/>
                <a:cs typeface="Times New Roman" panose="02020603050405020304" pitchFamily="18" charset="0"/>
              </a:rPr>
              <a:t>. A slight increase in 2022-2023 corresponds to rising COVID incidences.</a:t>
            </a:r>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Seasonal Component</a:t>
            </a:r>
            <a:r>
              <a:rPr lang="en-GB" dirty="0">
                <a:latin typeface="Times New Roman" panose="02020603050405020304" pitchFamily="18" charset="0"/>
                <a:cs typeface="Times New Roman" panose="02020603050405020304" pitchFamily="18" charset="0"/>
              </a:rPr>
              <a:t>: Demonstrates pronounced seasonality, with peaks during winter months. These coincide with colder temperatures and increased indoor gatherings, likely leading to higher transmission rates. The average peak magnitude is 0.29 cases per week, varying across years.</a:t>
            </a:r>
          </a:p>
          <a:p>
            <a:pPr marL="342900" indent="-342900" algn="l">
              <a:buFont typeface="+mj-lt"/>
              <a:buAutoNum type="arabicPeriod"/>
            </a:pPr>
            <a:r>
              <a:rPr lang="en-GB" b="1" dirty="0">
                <a:latin typeface="Times New Roman" panose="02020603050405020304" pitchFamily="18" charset="0"/>
                <a:cs typeface="Times New Roman" panose="02020603050405020304" pitchFamily="18" charset="0"/>
              </a:rPr>
              <a:t>Residuals</a:t>
            </a:r>
            <a:r>
              <a:rPr lang="en-GB" dirty="0">
                <a:latin typeface="Times New Roman" panose="02020603050405020304" pitchFamily="18" charset="0"/>
                <a:cs typeface="Times New Roman" panose="02020603050405020304" pitchFamily="18" charset="0"/>
              </a:rPr>
              <a:t>: The model effectively captures underlying patterns, with residuals appearing random and </a:t>
            </a:r>
            <a:r>
              <a:rPr lang="en-GB" dirty="0" err="1">
                <a:latin typeface="Times New Roman" panose="02020603050405020304" pitchFamily="18" charset="0"/>
                <a:cs typeface="Times New Roman" panose="02020603050405020304" pitchFamily="18" charset="0"/>
              </a:rPr>
              <a:t>centered</a:t>
            </a:r>
            <a:r>
              <a:rPr lang="en-GB" dirty="0">
                <a:latin typeface="Times New Roman" panose="02020603050405020304" pitchFamily="18" charset="0"/>
                <a:cs typeface="Times New Roman" panose="02020603050405020304" pitchFamily="18" charset="0"/>
              </a:rPr>
              <a:t> around zero. </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71996D8-EEC4-1FB3-DBA0-2DE02693DC20}"/>
              </a:ext>
            </a:extLst>
          </p:cNvPr>
          <p:cNvPicPr>
            <a:picLocks noChangeAspect="1"/>
          </p:cNvPicPr>
          <p:nvPr/>
        </p:nvPicPr>
        <p:blipFill>
          <a:blip r:embed="rId3"/>
          <a:stretch>
            <a:fillRect/>
          </a:stretch>
        </p:blipFill>
        <p:spPr>
          <a:xfrm>
            <a:off x="621792" y="1328929"/>
            <a:ext cx="5888735" cy="5193792"/>
          </a:xfrm>
          <a:prstGeom prst="rect">
            <a:avLst/>
          </a:prstGeom>
        </p:spPr>
      </p:pic>
    </p:spTree>
    <p:extLst>
      <p:ext uri="{BB962C8B-B14F-4D97-AF65-F5344CB8AC3E}">
        <p14:creationId xmlns:p14="http://schemas.microsoft.com/office/powerpoint/2010/main" val="1780543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Prophet</a:t>
            </a:r>
          </a:p>
        </p:txBody>
      </p:sp>
      <p:pic>
        <p:nvPicPr>
          <p:cNvPr id="6" name="Picture 5">
            <a:extLst>
              <a:ext uri="{FF2B5EF4-FFF2-40B4-BE49-F238E27FC236}">
                <a16:creationId xmlns:a16="http://schemas.microsoft.com/office/drawing/2014/main" id="{32224771-4A8B-77B5-E318-A282E571AF5D}"/>
              </a:ext>
            </a:extLst>
          </p:cNvPr>
          <p:cNvPicPr>
            <a:picLocks noChangeAspect="1"/>
          </p:cNvPicPr>
          <p:nvPr/>
        </p:nvPicPr>
        <p:blipFill>
          <a:blip r:embed="rId3"/>
          <a:stretch>
            <a:fillRect/>
          </a:stretch>
        </p:blipFill>
        <p:spPr>
          <a:xfrm>
            <a:off x="621792" y="1236286"/>
            <a:ext cx="5827774" cy="3755136"/>
          </a:xfrm>
          <a:prstGeom prst="rect">
            <a:avLst/>
          </a:prstGeom>
        </p:spPr>
      </p:pic>
      <p:sp>
        <p:nvSpPr>
          <p:cNvPr id="9" name="Rectangle 1">
            <a:extLst>
              <a:ext uri="{FF2B5EF4-FFF2-40B4-BE49-F238E27FC236}">
                <a16:creationId xmlns:a16="http://schemas.microsoft.com/office/drawing/2014/main" id="{0AFFF5F6-EDE3-824A-C6BD-BD1F64E7200D}"/>
              </a:ext>
            </a:extLst>
          </p:cNvPr>
          <p:cNvSpPr>
            <a:spLocks noGrp="1" noChangeArrowheads="1"/>
          </p:cNvSpPr>
          <p:nvPr>
            <p:ph type="subTitle" idx="1"/>
          </p:nvPr>
        </p:nvSpPr>
        <p:spPr bwMode="auto">
          <a:xfrm>
            <a:off x="7132320" y="1372839"/>
            <a:ext cx="4584192" cy="365330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algn="l"/>
            <a:r>
              <a:rPr lang="en-GB" b="1" i="0" dirty="0">
                <a:solidFill>
                  <a:srgbClr val="0D0D0D"/>
                </a:solidFill>
                <a:effectLst/>
                <a:highlight>
                  <a:srgbClr val="FFFFFF"/>
                </a:highlight>
                <a:latin typeface="Söhne"/>
              </a:rPr>
              <a:t>Overall Trend</a:t>
            </a:r>
            <a:r>
              <a:rPr lang="en-GB" b="0" i="0" dirty="0">
                <a:solidFill>
                  <a:srgbClr val="0D0D0D"/>
                </a:solidFill>
                <a:effectLst/>
                <a:highlight>
                  <a:srgbClr val="FFFFFF"/>
                </a:highlight>
                <a:latin typeface="Söhne"/>
              </a:rPr>
              <a:t>: Fluctuating pattern initially, followed by stabilization.</a:t>
            </a:r>
          </a:p>
          <a:p>
            <a:pPr algn="l"/>
            <a:r>
              <a:rPr lang="en-GB" b="1" i="0" dirty="0">
                <a:solidFill>
                  <a:srgbClr val="0D0D0D"/>
                </a:solidFill>
                <a:effectLst/>
                <a:highlight>
                  <a:srgbClr val="FFFFFF"/>
                </a:highlight>
                <a:latin typeface="Söhne"/>
              </a:rPr>
              <a:t>Peaks and Troughs</a:t>
            </a:r>
            <a:r>
              <a:rPr lang="en-GB" b="0" i="0" dirty="0">
                <a:solidFill>
                  <a:srgbClr val="0D0D0D"/>
                </a:solidFill>
                <a:effectLst/>
                <a:highlight>
                  <a:srgbClr val="FFFFFF"/>
                </a:highlight>
                <a:latin typeface="Söhne"/>
              </a:rPr>
              <a:t>: Periodic fluctuations influenced by various factors.</a:t>
            </a:r>
          </a:p>
          <a:p>
            <a:pPr algn="l"/>
            <a:r>
              <a:rPr lang="en-GB" b="1" i="0" dirty="0">
                <a:solidFill>
                  <a:srgbClr val="0D0D0D"/>
                </a:solidFill>
                <a:effectLst/>
                <a:highlight>
                  <a:srgbClr val="FFFFFF"/>
                </a:highlight>
                <a:latin typeface="Söhne"/>
              </a:rPr>
              <a:t>Recent Trends</a:t>
            </a:r>
            <a:r>
              <a:rPr lang="en-GB" b="0" i="0" dirty="0">
                <a:solidFill>
                  <a:srgbClr val="0D0D0D"/>
                </a:solidFill>
                <a:effectLst/>
                <a:highlight>
                  <a:srgbClr val="FFFFFF"/>
                </a:highlight>
                <a:latin typeface="Söhne"/>
              </a:rPr>
              <a:t>: Stabilization or decline in cases due to mitigation measures and vaccination.</a:t>
            </a:r>
          </a:p>
          <a:p>
            <a:pPr algn="l"/>
            <a:r>
              <a:rPr lang="en-GB" b="1" i="0" dirty="0">
                <a:solidFill>
                  <a:srgbClr val="0D0D0D"/>
                </a:solidFill>
                <a:effectLst/>
                <a:highlight>
                  <a:srgbClr val="FFFFFF"/>
                </a:highlight>
                <a:latin typeface="Söhne"/>
              </a:rPr>
              <a:t>Yearly: </a:t>
            </a:r>
            <a:r>
              <a:rPr lang="en-GB" b="0" i="0" dirty="0">
                <a:solidFill>
                  <a:srgbClr val="0D0D0D"/>
                </a:solidFill>
                <a:effectLst/>
                <a:highlight>
                  <a:srgbClr val="FFFFFF"/>
                </a:highlight>
                <a:latin typeface="Söhne"/>
              </a:rPr>
              <a:t>Data reveals fluctuations, with a downward trend in a first 6 month of the year, followed by an upward trend until December. </a:t>
            </a:r>
          </a:p>
          <a:p>
            <a:pPr algn="l"/>
            <a:endParaRPr lang="en-GB" b="0" i="0" dirty="0">
              <a:solidFill>
                <a:srgbClr val="0D0D0D"/>
              </a:solidFill>
              <a:effectLst/>
              <a:highlight>
                <a:srgbClr val="FFFFFF"/>
              </a:highlight>
              <a:latin typeface="Söhne"/>
            </a:endParaRPr>
          </a:p>
          <a:p>
            <a:pPr marR="0" lvl="0" algn="l" defTabSz="914400" rtl="0" eaLnBrk="0" fontAlgn="base" latinLnBrk="0" hangingPunct="0">
              <a:lnSpc>
                <a:spcPct val="100000"/>
              </a:lnSpc>
              <a:spcBef>
                <a:spcPct val="0"/>
              </a:spcBef>
              <a:spcAft>
                <a:spcPct val="0"/>
              </a:spcAft>
              <a:buClrTx/>
              <a:buSzTx/>
              <a:tabLst/>
            </a:pPr>
            <a:endParaRPr kumimoji="0" lang="en-DE" altLang="en-DE"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03750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xfrm>
            <a:off x="1524000" y="91440"/>
            <a:ext cx="9144000" cy="1005840"/>
          </a:xfrm>
          <a:noFill/>
        </p:spPr>
        <p:txBody>
          <a:bodyPr/>
          <a:lstStyle/>
          <a:p>
            <a:r>
              <a:rPr lang="en-US" sz="2800" dirty="0">
                <a:latin typeface="Times New Roman" panose="02020603050405020304" pitchFamily="18" charset="0"/>
                <a:cs typeface="Times New Roman" panose="02020603050405020304" pitchFamily="18" charset="0"/>
              </a:rPr>
              <a:t>Methodology. Prophet</a:t>
            </a:r>
          </a:p>
        </p:txBody>
      </p:sp>
      <p:pic>
        <p:nvPicPr>
          <p:cNvPr id="3" name="Picture 2">
            <a:extLst>
              <a:ext uri="{FF2B5EF4-FFF2-40B4-BE49-F238E27FC236}">
                <a16:creationId xmlns:a16="http://schemas.microsoft.com/office/drawing/2014/main" id="{1CCAC5A6-26AD-318B-9925-3E0EB44F1C7B}"/>
              </a:ext>
            </a:extLst>
          </p:cNvPr>
          <p:cNvPicPr>
            <a:picLocks noChangeAspect="1"/>
          </p:cNvPicPr>
          <p:nvPr/>
        </p:nvPicPr>
        <p:blipFill>
          <a:blip r:embed="rId3"/>
          <a:stretch>
            <a:fillRect/>
          </a:stretch>
        </p:blipFill>
        <p:spPr>
          <a:xfrm>
            <a:off x="268225" y="1097281"/>
            <a:ext cx="5827775" cy="4084320"/>
          </a:xfrm>
          <a:prstGeom prst="rect">
            <a:avLst/>
          </a:prstGeom>
        </p:spPr>
      </p:pic>
      <p:sp>
        <p:nvSpPr>
          <p:cNvPr id="9" name="Rectangle 1">
            <a:extLst>
              <a:ext uri="{FF2B5EF4-FFF2-40B4-BE49-F238E27FC236}">
                <a16:creationId xmlns:a16="http://schemas.microsoft.com/office/drawing/2014/main" id="{0AFFF5F6-EDE3-824A-C6BD-BD1F64E7200D}"/>
              </a:ext>
            </a:extLst>
          </p:cNvPr>
          <p:cNvSpPr>
            <a:spLocks noGrp="1" noChangeArrowheads="1"/>
          </p:cNvSpPr>
          <p:nvPr>
            <p:ph type="subTitle" idx="1"/>
          </p:nvPr>
        </p:nvSpPr>
        <p:spPr bwMode="auto">
          <a:xfrm>
            <a:off x="6339840" y="1499710"/>
            <a:ext cx="5449824" cy="378257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Decreasing Trend</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Steady decline in forecasted cases.</a:t>
            </a:r>
          </a:p>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Gradual Reduction</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Consistent decrease over time.</a:t>
            </a:r>
          </a:p>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Stability</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Fluctuations but overall downward trend.</a:t>
            </a:r>
          </a:p>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Long-Term Projection</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Continued decline in forecasted cases.</a:t>
            </a:r>
          </a:p>
          <a:p>
            <a:pPr algn="l"/>
            <a:r>
              <a:rPr lang="en-GB" sz="1600" b="1" i="0" dirty="0">
                <a:solidFill>
                  <a:srgbClr val="0D0D0D"/>
                </a:solidFill>
                <a:effectLst/>
                <a:highlight>
                  <a:srgbClr val="FFFFFF"/>
                </a:highlight>
                <a:latin typeface="Times New Roman" panose="02020603050405020304" pitchFamily="18" charset="0"/>
                <a:cs typeface="Times New Roman" panose="02020603050405020304" pitchFamily="18" charset="0"/>
              </a:rPr>
              <a:t>Cautious Optimism</a:t>
            </a:r>
            <a:r>
              <a:rPr lang="en-GB" sz="1600" b="0" i="0" dirty="0">
                <a:solidFill>
                  <a:srgbClr val="0D0D0D"/>
                </a:solidFill>
                <a:effectLst/>
                <a:highlight>
                  <a:srgbClr val="FFFFFF"/>
                </a:highlight>
                <a:latin typeface="Times New Roman" panose="02020603050405020304" pitchFamily="18" charset="0"/>
                <a:cs typeface="Times New Roman" panose="02020603050405020304" pitchFamily="18" charset="0"/>
              </a:rPr>
              <a:t>: Effectiveness of measures in controlling the virus.</a:t>
            </a:r>
            <a:endPar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For model evaluation I used </a:t>
            </a:r>
            <a:r>
              <a:rPr kumimoji="0" lang="en-GB" altLang="en-DE" sz="16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cross_validation</a:t>
            </a:r>
            <a:r>
              <a:rPr lang="en-GB" altLang="en-DE" sz="1600" dirty="0">
                <a:solidFill>
                  <a:srgbClr val="000000"/>
                </a:solidFill>
                <a:latin typeface="Times New Roman" panose="02020603050405020304" pitchFamily="18" charset="0"/>
                <a:cs typeface="Times New Roman" panose="02020603050405020304" pitchFamily="18" charset="0"/>
              </a:rPr>
              <a:t> and </a:t>
            </a:r>
            <a:r>
              <a:rPr kumimoji="0" lang="en-GB" altLang="en-DE" sz="16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performance_metrics</a:t>
            </a:r>
            <a:r>
              <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from </a:t>
            </a:r>
            <a:r>
              <a:rPr kumimoji="0" lang="en-GB" altLang="en-DE" sz="16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prophet.diagnostics</a:t>
            </a:r>
            <a:r>
              <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Mean Absolute Error: 0.83 </a:t>
            </a:r>
            <a:endPar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Mean Squared Error: 5.98 </a:t>
            </a:r>
            <a:endParaRPr kumimoji="0" lang="en-GB"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DE" altLang="en-DE"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Root Mean Squared Error: 2.45</a:t>
            </a:r>
            <a:r>
              <a:rPr kumimoji="0" lang="en-DE" altLang="en-DE"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endParaRPr kumimoji="0" lang="en-GB" altLang="en-DE"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tabLst/>
            </a:pPr>
            <a:r>
              <a:rPr lang="en-GB" sz="1600" b="0" i="0" dirty="0">
                <a:solidFill>
                  <a:srgbClr val="000000"/>
                </a:solidFill>
                <a:effectLst/>
                <a:highlight>
                  <a:srgbClr val="FFFFFF"/>
                </a:highlight>
                <a:latin typeface="Times New Roman" panose="02020603050405020304" pitchFamily="18" charset="0"/>
                <a:cs typeface="Times New Roman" panose="02020603050405020304" pitchFamily="18" charset="0"/>
              </a:rPr>
              <a:t>To achieve this results, I experimented with different hyperparameters, using grid search.</a:t>
            </a:r>
            <a:endParaRPr kumimoji="0" lang="en-DE" altLang="en-DE"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4635146"/>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037C456-A6DA-4DEE-A3FB-4EC3058FD0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A00B2AC-C335-4100-B8B3-2D9F49A729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9D1F84C-D1FD-4B1B-9CFD-8E0D96AC4DF2}">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{FFACD44D-3084-4B31-B5C7-2EA160B5DABB}tf45205285_win32</Template>
  <TotalTime>0</TotalTime>
  <Words>826</Words>
  <Application>Microsoft Office PowerPoint</Application>
  <PresentationFormat>Widescreen</PresentationFormat>
  <Paragraphs>71</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Gill Sans MT</vt:lpstr>
      <vt:lpstr>Söhne</vt:lpstr>
      <vt:lpstr>Times New Roman</vt:lpstr>
      <vt:lpstr>Wingdings 2</vt:lpstr>
      <vt:lpstr>DividendVTI</vt:lpstr>
      <vt:lpstr>COVID-19 Time series analysis </vt:lpstr>
      <vt:lpstr>Agenda </vt:lpstr>
      <vt:lpstr>Our objective is to develop a time series analysis for covid-19 historical data. Our goal is to extract insights crucial for navigating this global crisis. Through seasonal decomposition and Prophet modelling, we're uncovering COVID-19's trends and drivers. These insights aren't just about understanding the past but guiding our future responses. </vt:lpstr>
      <vt:lpstr>Data collection</vt:lpstr>
      <vt:lpstr>Background</vt:lpstr>
      <vt:lpstr>Methodology. Seasonal decomposition</vt:lpstr>
      <vt:lpstr>Methodology. Seasonal decomposition</vt:lpstr>
      <vt:lpstr>Methodology. Prophet</vt:lpstr>
      <vt:lpstr>Methodology. Prophet</vt:lpstr>
      <vt:lpstr>Methodology. Seasonal decomposition</vt:lpstr>
      <vt:lpstr>Visualizing Results with Tableau</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Time series analysis </dc:title>
  <dc:creator>Tetiana Orlova</dc:creator>
  <cp:lastModifiedBy>Tetiana Orlova</cp:lastModifiedBy>
  <cp:revision>3</cp:revision>
  <dcterms:created xsi:type="dcterms:W3CDTF">2024-05-09T09:38:34Z</dcterms:created>
  <dcterms:modified xsi:type="dcterms:W3CDTF">2024-05-09T19:28:21Z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